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2.wmf" ContentType="image/x-wmf"/>
  <Override PartName="/ppt/media/image1.jpeg" ContentType="image/jpeg"/>
  <Override PartName="/ppt/media/image3.jpeg" ContentType="image/jpeg"/>
  <Override PartName="/ppt/media/image4.wmf" ContentType="image/x-wmf"/>
  <Override PartName="/ppt/media/image6.wmf" ContentType="image/x-wmf"/>
  <Override PartName="/ppt/media/image11.png" ContentType="image/png"/>
  <Override PartName="/ppt/media/image5.jpeg" ContentType="image/jpeg"/>
  <Override PartName="/ppt/media/image9.png" ContentType="image/png"/>
  <Override PartName="/ppt/media/image8.wmf" ContentType="image/x-wmf"/>
  <Override PartName="/ppt/media/image7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546120" y="6456240"/>
            <a:ext cx="478260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2016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7480" cy="59220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46120" y="6456240"/>
            <a:ext cx="478260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7480" cy="59220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46120" y="6456240"/>
            <a:ext cx="478260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7480" cy="592200"/>
          </a:xfrm>
          <a:prstGeom prst="rect">
            <a:avLst/>
          </a:prstGeom>
          <a:ln>
            <a:noFill/>
          </a:ln>
        </p:spPr>
      </p:pic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46120" y="6456240"/>
            <a:ext cx="4782600" cy="24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© 2017  itestra GmbH | www.itestra.de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3"/>
          <a:stretch/>
        </p:blipFill>
        <p:spPr>
          <a:xfrm>
            <a:off x="6823440" y="353520"/>
            <a:ext cx="1887480" cy="592200"/>
          </a:xfrm>
          <a:prstGeom prst="rect">
            <a:avLst/>
          </a:prstGeom>
          <a:ln>
            <a:noFill/>
          </a:ln>
        </p:spPr>
      </p:pic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589200" y="1546200"/>
            <a:ext cx="5036400" cy="251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b"/>
          <a:p>
            <a:r>
              <a:rPr b="0" lang="en-US" sz="60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iDogTra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589200" y="4203360"/>
            <a:ext cx="5074560" cy="20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r>
              <a:rPr b="0" lang="en-US" sz="3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Der Roboter Hund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651760" y="1371600"/>
            <a:ext cx="3732480" cy="451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3" descr=""/>
          <p:cNvPicPr/>
          <p:nvPr/>
        </p:nvPicPr>
        <p:blipFill>
          <a:blip r:embed="rId1"/>
          <a:stretch/>
        </p:blipFill>
        <p:spPr>
          <a:xfrm>
            <a:off x="3700440" y="390960"/>
            <a:ext cx="1227240" cy="122724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182880" y="2667240"/>
            <a:ext cx="1798200" cy="429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Adapter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078320" y="2667240"/>
            <a:ext cx="1798200" cy="429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Adapter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Line 3"/>
          <p:cNvSpPr/>
          <p:nvPr/>
        </p:nvSpPr>
        <p:spPr>
          <a:xfrm flipH="1">
            <a:off x="1082520" y="1542960"/>
            <a:ext cx="312912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Line 4"/>
          <p:cNvSpPr/>
          <p:nvPr/>
        </p:nvSpPr>
        <p:spPr>
          <a:xfrm>
            <a:off x="4413960" y="1542960"/>
            <a:ext cx="3564360" cy="11239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5"/>
          <p:cNvSpPr/>
          <p:nvPr/>
        </p:nvSpPr>
        <p:spPr>
          <a:xfrm>
            <a:off x="2645640" y="1435680"/>
            <a:ext cx="9338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RSSI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6012000" y="1097640"/>
            <a:ext cx="280620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RSSI </a:t>
            </a:r>
            <a:br/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 Distanz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Richtung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2988000" y="2486880"/>
            <a:ext cx="2734200" cy="789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Raspberry 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8"/>
          <p:cNvSpPr/>
          <p:nvPr/>
        </p:nvSpPr>
        <p:spPr>
          <a:xfrm>
            <a:off x="1982880" y="2882880"/>
            <a:ext cx="100476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9"/>
          <p:cNvSpPr/>
          <p:nvPr/>
        </p:nvSpPr>
        <p:spPr>
          <a:xfrm>
            <a:off x="5724000" y="2882880"/>
            <a:ext cx="1354320" cy="36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0"/>
          <p:cNvSpPr/>
          <p:nvPr/>
        </p:nvSpPr>
        <p:spPr>
          <a:xfrm>
            <a:off x="2123640" y="2884320"/>
            <a:ext cx="789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USB Kabel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11"/>
          <p:cNvSpPr/>
          <p:nvPr/>
        </p:nvSpPr>
        <p:spPr>
          <a:xfrm>
            <a:off x="6156000" y="2883240"/>
            <a:ext cx="789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USB Kabel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12"/>
          <p:cNvSpPr/>
          <p:nvPr/>
        </p:nvSpPr>
        <p:spPr>
          <a:xfrm>
            <a:off x="2988000" y="3501000"/>
            <a:ext cx="2734200" cy="429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BrickPi 3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2"/>
          <a:stretch/>
        </p:blipFill>
        <p:spPr>
          <a:xfrm>
            <a:off x="3325680" y="4376520"/>
            <a:ext cx="2058840" cy="2058840"/>
          </a:xfrm>
          <a:prstGeom prst="rect">
            <a:avLst/>
          </a:prstGeom>
          <a:ln>
            <a:noFill/>
          </a:ln>
        </p:spPr>
      </p:pic>
      <p:sp>
        <p:nvSpPr>
          <p:cNvPr id="215" name="CustomShape 13"/>
          <p:cNvSpPr/>
          <p:nvPr/>
        </p:nvSpPr>
        <p:spPr>
          <a:xfrm>
            <a:off x="3582000" y="6165360"/>
            <a:ext cx="187020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EV3 Tracker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Line 14"/>
          <p:cNvSpPr/>
          <p:nvPr/>
        </p:nvSpPr>
        <p:spPr>
          <a:xfrm>
            <a:off x="4355640" y="3278880"/>
            <a:ext cx="360" cy="22212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15"/>
          <p:cNvSpPr/>
          <p:nvPr/>
        </p:nvSpPr>
        <p:spPr>
          <a:xfrm>
            <a:off x="4355640" y="3933000"/>
            <a:ext cx="360" cy="1368000"/>
          </a:xfrm>
          <a:prstGeom prst="line">
            <a:avLst/>
          </a:prstGeom>
          <a:ln>
            <a:solidFill>
              <a:srgbClr val="34458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6"/>
          <p:cNvSpPr/>
          <p:nvPr/>
        </p:nvSpPr>
        <p:spPr>
          <a:xfrm>
            <a:off x="3009960" y="78120"/>
            <a:ext cx="280620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BT Sender (BLE), Beacon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39640" y="360360"/>
            <a:ext cx="605088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95000"/>
              </a:lnSpc>
            </a:pPr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Das Problem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39640" y="1260360"/>
            <a:ext cx="8098920" cy="48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6553080" y="6456240"/>
            <a:ext cx="213156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6217920" y="2852640"/>
            <a:ext cx="1902960" cy="19918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731520" y="2103120"/>
            <a:ext cx="1902960" cy="19918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4029120" y="1660320"/>
            <a:ext cx="1902960" cy="19918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2944080" y="4039560"/>
            <a:ext cx="1902960" cy="199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>
                <p:childTnLst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freeze">
                      <p:stCondLst>
                        <p:cond delay="indefinite"/>
                      </p:stCondLst>
                      <p:childTnLst>
                        <p:par>
                          <p:cTn id="17" fill="freeze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39640" y="360360"/>
            <a:ext cx="605088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pPr>
              <a:lnSpc>
                <a:spcPct val="95000"/>
              </a:lnSpc>
            </a:pPr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Die Lösung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39640" y="1260360"/>
            <a:ext cx="8098920" cy="48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6553080" y="6456240"/>
            <a:ext cx="213156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6600960" y="4114800"/>
            <a:ext cx="2175480" cy="21754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602280" y="1554480"/>
            <a:ext cx="5796720" cy="35031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7498080" y="3566160"/>
            <a:ext cx="638280" cy="63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39640" y="360360"/>
            <a:ext cx="605088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/>
          <a:p>
            <a:r>
              <a:rPr b="0" lang="en-US" sz="3200" spc="-1" strike="noStrike">
                <a:solidFill>
                  <a:srgbClr val="99cb1f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Features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6553080" y="6456240"/>
            <a:ext cx="213156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539640" y="1260360"/>
            <a:ext cx="8098920" cy="48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32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537480" y="914400"/>
            <a:ext cx="7416000" cy="52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Zusammenstellung der Hardware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Sensoren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Kamera mit openCV und Color Tracking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Ultraschall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360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IR-Sensoren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Bluetooth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spcBef>
                <a:spcPts val="839"/>
              </a:spcBef>
              <a:buClr>
                <a:srgbClr val="d2e59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PT Sans"/>
                <a:ea typeface="DejaVu Sans"/>
              </a:rPr>
              <a:t>Raspberry Pi &amp; Brick 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570000" y="2356560"/>
            <a:ext cx="143856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5 - Abnahme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276160" y="2356560"/>
            <a:ext cx="143856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4 - Implementierung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459720" y="318600"/>
            <a:ext cx="821628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3"/>
              </a:lnSpc>
            </a:pPr>
            <a:r>
              <a:rPr b="1" lang="en-US" sz="2400" spc="-1" strike="noStrike" cap="all">
                <a:solidFill>
                  <a:srgbClr val="5678a9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Statusreport Coding Camp  - Roboterhund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3924720" y="2353680"/>
            <a:ext cx="143856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3 - IT-Konzept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2772720" y="2353680"/>
            <a:ext cx="136656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2 - Fachkonzept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1404360" y="2353680"/>
            <a:ext cx="151056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1 - Grobkonzept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42" name="Table 7"/>
          <p:cNvGraphicFramePr/>
          <p:nvPr/>
        </p:nvGraphicFramePr>
        <p:xfrm>
          <a:off x="468360" y="3594240"/>
          <a:ext cx="8208360" cy="2814480"/>
        </p:xfrm>
        <a:graphic>
          <a:graphicData uri="http://schemas.openxmlformats.org/drawingml/2006/table">
            <a:tbl>
              <a:tblPr/>
              <a:tblGrid>
                <a:gridCol w="8208720"/>
              </a:tblGrid>
              <a:tr h="331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Laufende Aktivitäten / Eingeleitete Maßnahmen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606960">
                <a:tc>
                  <a:txBody>
                    <a:bodyPr/>
                    <a:p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Logikentwicklung, Statemachine, Features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  <a:tr h="331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Top 3 Risiken: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606960">
                <a:tc>
                  <a:txBody>
                    <a:bodyPr/>
                    <a:p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Hardwaredefekt, Kabeldicke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  <a:tr h="331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Notwendige Entscheidungen: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solidFill>
                      <a:srgbClr val="dce6f2"/>
                    </a:solidFill>
                  </a:tcPr>
                </a:tc>
              </a:tr>
              <a:tr h="606960">
                <a:tc>
                  <a:txBody>
                    <a:bodyPr/>
                    <a:p>
                      <a:r>
                        <a:rPr b="0" lang="en-US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Sensorverteilung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2880">
                      <a:solidFill>
                        <a:srgbClr val="a6a6a6"/>
                      </a:solidFill>
                    </a:lnL>
                    <a:lnR w="2880">
                      <a:solidFill>
                        <a:srgbClr val="a6a6a6"/>
                      </a:solidFill>
                    </a:lnR>
                    <a:lnT w="2880">
                      <a:solidFill>
                        <a:srgbClr val="a6a6a6"/>
                      </a:solidFill>
                    </a:lnT>
                    <a:lnB w="2880">
                      <a:solidFill>
                        <a:srgbClr val="a6a6a6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3" name="Table 8"/>
          <p:cNvGraphicFramePr/>
          <p:nvPr/>
        </p:nvGraphicFramePr>
        <p:xfrm>
          <a:off x="468360" y="1259280"/>
          <a:ext cx="2663640" cy="970560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271800"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Ampelstatus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 Termintreue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9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Gründe für Abweichung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4" name="Table 9"/>
          <p:cNvGraphicFramePr/>
          <p:nvPr/>
        </p:nvGraphicFramePr>
        <p:xfrm>
          <a:off x="3241440" y="1259280"/>
          <a:ext cx="2663640" cy="952920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445320"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Ampelstatus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 Ressourcen / Zuarbeit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079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Gründe für Abweichung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9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" name="Table 10"/>
          <p:cNvGraphicFramePr/>
          <p:nvPr/>
        </p:nvGraphicFramePr>
        <p:xfrm>
          <a:off x="6013080" y="1259280"/>
          <a:ext cx="2663640" cy="952560"/>
        </p:xfrm>
        <a:graphic>
          <a:graphicData uri="http://schemas.openxmlformats.org/drawingml/2006/table">
            <a:tbl>
              <a:tblPr/>
              <a:tblGrid>
                <a:gridCol w="932400"/>
                <a:gridCol w="1731600"/>
              </a:tblGrid>
              <a:tr h="268560"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Ampelstatus</a:t>
                      </a: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 Inhalt / Qualität</a:t>
                      </a:r>
                      <a:endParaRPr b="0" lang="en-US" sz="12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684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Gründe für Abweichung</a:t>
                      </a:r>
                      <a:endParaRPr b="0" lang="en-US" sz="9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9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3816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sp>
        <p:nvSpPr>
          <p:cNvPr id="246" name="CustomShape 11"/>
          <p:cNvSpPr/>
          <p:nvPr/>
        </p:nvSpPr>
        <p:spPr>
          <a:xfrm>
            <a:off x="465840" y="2353680"/>
            <a:ext cx="1153440" cy="214560"/>
          </a:xfrm>
          <a:prstGeom prst="homePlate">
            <a:avLst>
              <a:gd name="adj" fmla="val 50000"/>
            </a:avLst>
          </a:prstGeom>
          <a:solidFill>
            <a:srgbClr val="dce6f2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0 - Projektauftrag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2"/>
          <p:cNvSpPr/>
          <p:nvPr/>
        </p:nvSpPr>
        <p:spPr>
          <a:xfrm>
            <a:off x="812160" y="1976400"/>
            <a:ext cx="164160" cy="16056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3"/>
          <p:cNvSpPr/>
          <p:nvPr/>
        </p:nvSpPr>
        <p:spPr>
          <a:xfrm>
            <a:off x="812160" y="1814400"/>
            <a:ext cx="164160" cy="160560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4"/>
          <p:cNvSpPr/>
          <p:nvPr/>
        </p:nvSpPr>
        <p:spPr>
          <a:xfrm>
            <a:off x="757080" y="1598400"/>
            <a:ext cx="274680" cy="59292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5"/>
          <p:cNvSpPr/>
          <p:nvPr/>
        </p:nvSpPr>
        <p:spPr>
          <a:xfrm>
            <a:off x="812160" y="1652400"/>
            <a:ext cx="164160" cy="1605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6"/>
          <p:cNvSpPr/>
          <p:nvPr/>
        </p:nvSpPr>
        <p:spPr>
          <a:xfrm>
            <a:off x="1140120" y="194436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7"/>
          <p:cNvSpPr/>
          <p:nvPr/>
        </p:nvSpPr>
        <p:spPr>
          <a:xfrm>
            <a:off x="1140120" y="184608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8"/>
          <p:cNvSpPr/>
          <p:nvPr/>
        </p:nvSpPr>
        <p:spPr>
          <a:xfrm>
            <a:off x="1106640" y="1715040"/>
            <a:ext cx="165960" cy="35856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9"/>
          <p:cNvSpPr/>
          <p:nvPr/>
        </p:nvSpPr>
        <p:spPr>
          <a:xfrm>
            <a:off x="1140120" y="174780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0"/>
          <p:cNvSpPr/>
          <p:nvPr/>
        </p:nvSpPr>
        <p:spPr>
          <a:xfrm>
            <a:off x="3917520" y="194436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1"/>
          <p:cNvSpPr/>
          <p:nvPr/>
        </p:nvSpPr>
        <p:spPr>
          <a:xfrm>
            <a:off x="3917520" y="184608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2"/>
          <p:cNvSpPr/>
          <p:nvPr/>
        </p:nvSpPr>
        <p:spPr>
          <a:xfrm>
            <a:off x="3884040" y="1715040"/>
            <a:ext cx="165960" cy="358560"/>
          </a:xfrm>
          <a:prstGeom prst="rect">
            <a:avLst/>
          </a:prstGeom>
          <a:noFill/>
          <a:ln w="93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3"/>
          <p:cNvSpPr/>
          <p:nvPr/>
        </p:nvSpPr>
        <p:spPr>
          <a:xfrm>
            <a:off x="3917520" y="174780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4"/>
          <p:cNvSpPr/>
          <p:nvPr/>
        </p:nvSpPr>
        <p:spPr>
          <a:xfrm>
            <a:off x="6688080" y="194436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5"/>
          <p:cNvSpPr/>
          <p:nvPr/>
        </p:nvSpPr>
        <p:spPr>
          <a:xfrm>
            <a:off x="6688080" y="184608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6"/>
          <p:cNvSpPr/>
          <p:nvPr/>
        </p:nvSpPr>
        <p:spPr>
          <a:xfrm>
            <a:off x="6654600" y="1715040"/>
            <a:ext cx="165960" cy="35856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7"/>
          <p:cNvSpPr/>
          <p:nvPr/>
        </p:nvSpPr>
        <p:spPr>
          <a:xfrm>
            <a:off x="6688080" y="174780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28"/>
          <p:cNvSpPr/>
          <p:nvPr/>
        </p:nvSpPr>
        <p:spPr>
          <a:xfrm>
            <a:off x="5205600" y="4317840"/>
            <a:ext cx="1800" cy="1440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9"/>
          <p:cNvSpPr/>
          <p:nvPr/>
        </p:nvSpPr>
        <p:spPr>
          <a:xfrm>
            <a:off x="5205960" y="4317840"/>
            <a:ext cx="6480" cy="7920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30"/>
          <p:cNvSpPr/>
          <p:nvPr/>
        </p:nvSpPr>
        <p:spPr>
          <a:xfrm>
            <a:off x="6542280" y="4317840"/>
            <a:ext cx="1800" cy="1440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1"/>
          <p:cNvSpPr/>
          <p:nvPr/>
        </p:nvSpPr>
        <p:spPr>
          <a:xfrm>
            <a:off x="6542640" y="4317840"/>
            <a:ext cx="6480" cy="7920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32"/>
          <p:cNvSpPr/>
          <p:nvPr/>
        </p:nvSpPr>
        <p:spPr>
          <a:xfrm>
            <a:off x="7880760" y="4317840"/>
            <a:ext cx="1440" cy="1440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3"/>
          <p:cNvSpPr/>
          <p:nvPr/>
        </p:nvSpPr>
        <p:spPr>
          <a:xfrm>
            <a:off x="7880760" y="4317840"/>
            <a:ext cx="6480" cy="7920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34"/>
          <p:cNvSpPr/>
          <p:nvPr/>
        </p:nvSpPr>
        <p:spPr>
          <a:xfrm>
            <a:off x="9234720" y="4317840"/>
            <a:ext cx="1800" cy="1440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5"/>
          <p:cNvSpPr/>
          <p:nvPr/>
        </p:nvSpPr>
        <p:spPr>
          <a:xfrm>
            <a:off x="9235080" y="4317840"/>
            <a:ext cx="6480" cy="7920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36"/>
          <p:cNvSpPr/>
          <p:nvPr/>
        </p:nvSpPr>
        <p:spPr>
          <a:xfrm>
            <a:off x="9242640" y="4309920"/>
            <a:ext cx="1800" cy="1440"/>
          </a:xfrm>
          <a:prstGeom prst="line">
            <a:avLst/>
          </a:prstGeom>
          <a:ln>
            <a:solidFill>
              <a:srgbClr val="d0d7e5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7"/>
          <p:cNvSpPr/>
          <p:nvPr/>
        </p:nvSpPr>
        <p:spPr>
          <a:xfrm>
            <a:off x="9243000" y="4309920"/>
            <a:ext cx="6480" cy="6480"/>
          </a:xfrm>
          <a:prstGeom prst="rect">
            <a:avLst/>
          </a:prstGeom>
          <a:solidFill>
            <a:srgbClr val="d0d7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3" name="Table 38"/>
          <p:cNvGraphicFramePr/>
          <p:nvPr/>
        </p:nvGraphicFramePr>
        <p:xfrm>
          <a:off x="467280" y="2676600"/>
          <a:ext cx="8207280" cy="767160"/>
        </p:xfrm>
        <a:graphic>
          <a:graphicData uri="http://schemas.openxmlformats.org/drawingml/2006/table">
            <a:tbl>
              <a:tblPr/>
              <a:tblGrid>
                <a:gridCol w="1172520"/>
                <a:gridCol w="1172520"/>
                <a:gridCol w="1172520"/>
                <a:gridCol w="1172520"/>
                <a:gridCol w="1172520"/>
                <a:gridCol w="1172520"/>
                <a:gridCol w="1172520"/>
              </a:tblGrid>
              <a:tr h="2379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Juli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August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September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Oktober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November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Dezember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529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Releases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Milestones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ce6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Table 39"/>
          <p:cNvGraphicFramePr/>
          <p:nvPr/>
        </p:nvGraphicFramePr>
        <p:xfrm>
          <a:off x="468360" y="895680"/>
          <a:ext cx="8206200" cy="399600"/>
        </p:xfrm>
        <a:graphic>
          <a:graphicData uri="http://schemas.openxmlformats.org/drawingml/2006/table">
            <a:tbl>
              <a:tblPr/>
              <a:tblGrid>
                <a:gridCol w="1656720"/>
                <a:gridCol w="2040120"/>
                <a:gridCol w="1074960"/>
                <a:gridCol w="1371600"/>
                <a:gridCol w="715320"/>
                <a:gridCol w="1347840"/>
              </a:tblGrid>
              <a:tr h="3999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Arbeitspaket / Teilprojekt: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iDogstra V0.0.1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Verantwortlich: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Johannes Vedder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Datum: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05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BMW Group Condensed"/>
                        </a:rPr>
                        <a:t>25.08.2017</a:t>
                      </a:r>
                      <a:endParaRPr b="0" lang="en-US" sz="105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000000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275" name="CustomShape 40"/>
          <p:cNvSpPr/>
          <p:nvPr/>
        </p:nvSpPr>
        <p:spPr>
          <a:xfrm>
            <a:off x="3316320" y="194940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1"/>
          <p:cNvSpPr/>
          <p:nvPr/>
        </p:nvSpPr>
        <p:spPr>
          <a:xfrm>
            <a:off x="3316320" y="185112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2"/>
          <p:cNvSpPr/>
          <p:nvPr/>
        </p:nvSpPr>
        <p:spPr>
          <a:xfrm>
            <a:off x="3282840" y="1720080"/>
            <a:ext cx="165960" cy="35856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3"/>
          <p:cNvSpPr/>
          <p:nvPr/>
        </p:nvSpPr>
        <p:spPr>
          <a:xfrm>
            <a:off x="3316320" y="175284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4"/>
          <p:cNvSpPr/>
          <p:nvPr/>
        </p:nvSpPr>
        <p:spPr>
          <a:xfrm>
            <a:off x="6082920" y="196236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5"/>
          <p:cNvSpPr/>
          <p:nvPr/>
        </p:nvSpPr>
        <p:spPr>
          <a:xfrm>
            <a:off x="6082920" y="186408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6"/>
          <p:cNvSpPr/>
          <p:nvPr/>
        </p:nvSpPr>
        <p:spPr>
          <a:xfrm>
            <a:off x="6049440" y="1733400"/>
            <a:ext cx="165960" cy="35856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7"/>
          <p:cNvSpPr/>
          <p:nvPr/>
        </p:nvSpPr>
        <p:spPr>
          <a:xfrm>
            <a:off x="6082920" y="176616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8"/>
          <p:cNvSpPr/>
          <p:nvPr/>
        </p:nvSpPr>
        <p:spPr>
          <a:xfrm>
            <a:off x="3584520" y="1992240"/>
            <a:ext cx="164160" cy="16056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9"/>
          <p:cNvSpPr/>
          <p:nvPr/>
        </p:nvSpPr>
        <p:spPr>
          <a:xfrm>
            <a:off x="3584520" y="1830240"/>
            <a:ext cx="164160" cy="160560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0"/>
          <p:cNvSpPr/>
          <p:nvPr/>
        </p:nvSpPr>
        <p:spPr>
          <a:xfrm>
            <a:off x="3529080" y="1614240"/>
            <a:ext cx="274680" cy="59292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1"/>
          <p:cNvSpPr/>
          <p:nvPr/>
        </p:nvSpPr>
        <p:spPr>
          <a:xfrm>
            <a:off x="3584520" y="1668240"/>
            <a:ext cx="164160" cy="1605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2"/>
          <p:cNvSpPr/>
          <p:nvPr/>
        </p:nvSpPr>
        <p:spPr>
          <a:xfrm>
            <a:off x="6350760" y="1975680"/>
            <a:ext cx="164160" cy="16056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3"/>
          <p:cNvSpPr/>
          <p:nvPr/>
        </p:nvSpPr>
        <p:spPr>
          <a:xfrm>
            <a:off x="6350760" y="1813680"/>
            <a:ext cx="164160" cy="160560"/>
          </a:xfrm>
          <a:prstGeom prst="ellipse">
            <a:avLst/>
          </a:prstGeom>
          <a:solidFill>
            <a:schemeClr val="bg1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4"/>
          <p:cNvSpPr/>
          <p:nvPr/>
        </p:nvSpPr>
        <p:spPr>
          <a:xfrm>
            <a:off x="6295680" y="1597320"/>
            <a:ext cx="274680" cy="59292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5"/>
          <p:cNvSpPr/>
          <p:nvPr/>
        </p:nvSpPr>
        <p:spPr>
          <a:xfrm>
            <a:off x="6350760" y="1651320"/>
            <a:ext cx="164160" cy="1605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6"/>
          <p:cNvSpPr/>
          <p:nvPr/>
        </p:nvSpPr>
        <p:spPr>
          <a:xfrm>
            <a:off x="6350760" y="2307240"/>
            <a:ext cx="286560" cy="250560"/>
          </a:xfrm>
          <a:prstGeom prst="flowChartMerge">
            <a:avLst/>
          </a:prstGeom>
          <a:solidFill>
            <a:schemeClr val="bg2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MW Group Condensed"/>
                <a:ea typeface="DejaVu Sans"/>
              </a:rPr>
              <a:t>30%</a:t>
            </a:r>
            <a:endParaRPr b="0" lang="en-US" sz="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7"/>
          <p:cNvSpPr/>
          <p:nvPr/>
        </p:nvSpPr>
        <p:spPr>
          <a:xfrm>
            <a:off x="2846160" y="2921760"/>
            <a:ext cx="10364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BMW Type Global Pro Regular"/>
              </a:rPr>
              <a:t>21.8.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BMW Type Global Pro Regular"/>
              </a:rPr>
              <a:t>Projektstart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8"/>
          <p:cNvSpPr/>
          <p:nvPr/>
        </p:nvSpPr>
        <p:spPr>
          <a:xfrm>
            <a:off x="3514320" y="3360960"/>
            <a:ext cx="252720" cy="9576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1260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59"/>
          <p:cNvSpPr/>
          <p:nvPr/>
        </p:nvSpPr>
        <p:spPr>
          <a:xfrm flipH="1" flipV="1">
            <a:off x="3638880" y="2686320"/>
            <a:ext cx="2160" cy="673200"/>
          </a:xfrm>
          <a:prstGeom prst="line">
            <a:avLst/>
          </a:prstGeom>
          <a:ln w="12600">
            <a:solidFill>
              <a:schemeClr val="accent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60"/>
          <p:cNvSpPr/>
          <p:nvPr/>
        </p:nvSpPr>
        <p:spPr>
          <a:xfrm>
            <a:off x="556560" y="1948680"/>
            <a:ext cx="99000" cy="96840"/>
          </a:xfrm>
          <a:prstGeom prst="ellipse">
            <a:avLst/>
          </a:prstGeom>
          <a:solidFill>
            <a:srgbClr val="00a853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1"/>
          <p:cNvSpPr/>
          <p:nvPr/>
        </p:nvSpPr>
        <p:spPr>
          <a:xfrm>
            <a:off x="556560" y="185040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2"/>
          <p:cNvSpPr/>
          <p:nvPr/>
        </p:nvSpPr>
        <p:spPr>
          <a:xfrm>
            <a:off x="523080" y="1719720"/>
            <a:ext cx="165960" cy="358560"/>
          </a:xfrm>
          <a:prstGeom prst="rect">
            <a:avLst/>
          </a:prstGeom>
          <a:noFill/>
          <a:ln w="9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3"/>
          <p:cNvSpPr/>
          <p:nvPr/>
        </p:nvSpPr>
        <p:spPr>
          <a:xfrm>
            <a:off x="556560" y="1752480"/>
            <a:ext cx="99000" cy="968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4"/>
          <p:cNvSpPr/>
          <p:nvPr/>
        </p:nvSpPr>
        <p:spPr>
          <a:xfrm>
            <a:off x="4278240" y="2917800"/>
            <a:ext cx="12196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BMW Type Global Pro Regular"/>
              </a:rPr>
              <a:t>1.9.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BMW Type Global Pro Regular"/>
              </a:rPr>
              <a:t>Produktivsetzung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5"/>
          <p:cNvSpPr/>
          <p:nvPr/>
        </p:nvSpPr>
        <p:spPr>
          <a:xfrm>
            <a:off x="3967560" y="3359880"/>
            <a:ext cx="252720" cy="9576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1260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66"/>
          <p:cNvSpPr/>
          <p:nvPr/>
        </p:nvSpPr>
        <p:spPr>
          <a:xfrm flipH="1" flipV="1">
            <a:off x="4092120" y="2685240"/>
            <a:ext cx="2520" cy="673200"/>
          </a:xfrm>
          <a:prstGeom prst="line">
            <a:avLst/>
          </a:prstGeom>
          <a:ln w="12600">
            <a:solidFill>
              <a:schemeClr val="accent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itestra</Template>
  <TotalTime>129</TotalTime>
  <Application>LibreOffice/5.3.4.2$Windows_x86 LibreOffice_project/f82d347ccc0be322489bf7da61d7e4ad13fe2ff3</Application>
  <Words>100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2017-07-05T08:56:42Z</dcterms:created>
  <dc:creator>rehn</dc:creator>
  <dc:description/>
  <dc:language>en-US</dc:language>
  <cp:lastModifiedBy/>
  <dcterms:modified xsi:type="dcterms:W3CDTF">2017-08-25T16:05:52Z</dcterms:modified>
  <cp:revision>20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